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29"/>
  </p:notesMasterIdLst>
  <p:sldIdLst>
    <p:sldId id="256" r:id="rId2"/>
    <p:sldId id="32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54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8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E8425E06-723A-CE46-853D-C9E7EB0BCB7E}" type="slidenum">
              <a:rPr lang="fr-FR">
                <a:latin typeface="Arial" charset="0"/>
              </a:rPr>
              <a:pPr eaLnBrk="1" hangingPunct="1"/>
              <a:t>25</a:t>
            </a:fld>
            <a:endParaRPr lang="fr-FR">
              <a:latin typeface="Arial" charset="0"/>
            </a:endParaRPr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7B346CEF-5F4A-B041-9AFD-D92920627C81}" type="slidenum">
              <a:rPr lang="fr-FR">
                <a:latin typeface="Arial" charset="0"/>
              </a:rPr>
              <a:pPr eaLnBrk="1" hangingPunct="1"/>
              <a:t>26</a:t>
            </a:fld>
            <a:endParaRPr lang="fr-FR">
              <a:latin typeface="Arial" charset="0"/>
            </a:endParaRPr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AA562E3-1822-3A4D-BA8E-A575FCFD5E14}" type="slidenum">
              <a:rPr lang="fr-FR">
                <a:latin typeface="Arial" charset="0"/>
              </a:rPr>
              <a:pPr eaLnBrk="1" hangingPunct="1"/>
              <a:t>27</a:t>
            </a:fld>
            <a:endParaRPr lang="fr-FR">
              <a:latin typeface="Arial" charset="0"/>
            </a:endParaRPr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D6BE5BC-0985-A54B-B6D6-819440DD2A14}" type="slidenum">
              <a:rPr lang="fr-FR">
                <a:latin typeface="Arial" charset="0"/>
              </a:rPr>
              <a:pPr eaLnBrk="1" hangingPunct="1"/>
              <a:t>12</a:t>
            </a:fld>
            <a:endParaRPr lang="fr-FR">
              <a:latin typeface="Arial" charset="0"/>
            </a:endParaRPr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3E687AB5-60C3-2249-BD33-3A9E08E1C326}" type="slidenum">
              <a:rPr lang="fr-FR">
                <a:latin typeface="Arial" charset="0"/>
              </a:rPr>
              <a:pPr eaLnBrk="1" hangingPunct="1"/>
              <a:t>18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D82677B-C2C4-4B4D-8170-AA77E618221D}" type="slidenum">
              <a:rPr lang="fr-FR">
                <a:latin typeface="Arial" charset="0"/>
              </a:rPr>
              <a:pPr eaLnBrk="1" hangingPunct="1"/>
              <a:t>19</a:t>
            </a:fld>
            <a:endParaRPr lang="fr-FR">
              <a:latin typeface="Arial" charset="0"/>
            </a:endParaRPr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40874D8-A4C7-B14B-B8A2-326DD7562AF1}" type="slidenum">
              <a:rPr lang="fr-FR">
                <a:latin typeface="Arial" charset="0"/>
              </a:rPr>
              <a:pPr eaLnBrk="1" hangingPunct="1"/>
              <a:t>20</a:t>
            </a:fld>
            <a:endParaRPr lang="fr-FR">
              <a:latin typeface="Arial" charset="0"/>
            </a:endParaRPr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66C72624-5721-9144-9E0E-0C097C771257}" type="slidenum">
              <a:rPr lang="fr-FR">
                <a:latin typeface="Arial" charset="0"/>
              </a:rPr>
              <a:pPr eaLnBrk="1" hangingPunct="1"/>
              <a:t>21</a:t>
            </a:fld>
            <a:endParaRPr lang="fr-FR">
              <a:latin typeface="Arial" charset="0"/>
            </a:endParaRPr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4E200FC-05AE-2646-BF95-00D4BE55B540}" type="slidenum">
              <a:rPr lang="fr-FR">
                <a:latin typeface="Arial" charset="0"/>
              </a:rPr>
              <a:pPr eaLnBrk="1" hangingPunct="1"/>
              <a:t>22</a:t>
            </a:fld>
            <a:endParaRPr lang="fr-FR">
              <a:latin typeface="Arial" charset="0"/>
            </a:endParaRPr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E246A5B-6759-4A47-A9B1-453865178261}" type="slidenum">
              <a:rPr lang="fr-FR">
                <a:latin typeface="Arial" charset="0"/>
              </a:rPr>
              <a:pPr eaLnBrk="1" hangingPunct="1"/>
              <a:t>23</a:t>
            </a:fld>
            <a:endParaRPr lang="fr-FR">
              <a:latin typeface="Arial" charset="0"/>
            </a:endParaRPr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50A6BE93-06CF-DF41-BCB6-6708D44FA357}" type="slidenum">
              <a:rPr lang="fr-FR">
                <a:latin typeface="Arial" charset="0"/>
              </a:rPr>
              <a:pPr eaLnBrk="1" hangingPunct="1"/>
              <a:t>24</a:t>
            </a:fld>
            <a:endParaRPr lang="fr-FR">
              <a:latin typeface="Arial" charset="0"/>
            </a:endParaRPr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1.jpeg"/><Relationship Id="rId9" Type="http://schemas.openxmlformats.org/officeDocument/2006/relationships/image" Target="../media/image17.jpeg"/><Relationship Id="rId10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L’article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partitif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indéfini</a:t>
            </a:r>
          </a:p>
        </p:txBody>
      </p:sp>
      <p:sp>
        <p:nvSpPr>
          <p:cNvPr id="405507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152400" y="990600"/>
            <a:ext cx="88392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dirty="0" smtClean="0">
                <a:latin typeface="Tw Cen MT" charset="0"/>
              </a:rPr>
              <a:t>Pour mon ami v</a:t>
            </a:r>
            <a:r>
              <a:rPr lang="fr-FR" dirty="0" smtClean="0">
                <a:latin typeface="Tw Cen MT" charset="0"/>
              </a:rPr>
              <a:t>égétarien, j’ai fait </a:t>
            </a:r>
            <a:r>
              <a:rPr lang="fr-FR" b="1" i="1" dirty="0" smtClean="0">
                <a:latin typeface="Tw Cen MT" charset="0"/>
              </a:rPr>
              <a:t>une</a:t>
            </a:r>
            <a:r>
              <a:rPr lang="fr-FR" dirty="0" smtClean="0">
                <a:latin typeface="Tw Cen MT" charset="0"/>
              </a:rPr>
              <a:t> omelette.</a:t>
            </a:r>
            <a:endParaRPr lang="fr-FR" dirty="0">
              <a:latin typeface="Tw Cen MT" charset="0"/>
            </a:endParaRP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315200" cy="5221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700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indéfini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762000" y="12192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sz="3600" dirty="0" smtClean="0">
                <a:latin typeface="Tw Cen MT" charset="0"/>
              </a:rPr>
              <a:t>Et aussi, j’ai pr</a:t>
            </a:r>
            <a:r>
              <a:rPr lang="fr-FR" sz="3600" dirty="0" smtClean="0">
                <a:latin typeface="Tw Cen MT" charset="0"/>
              </a:rPr>
              <a:t>éparé </a:t>
            </a:r>
            <a:r>
              <a:rPr lang="fr-FR" sz="3600" b="1" i="1" u="sng" dirty="0" smtClean="0">
                <a:latin typeface="Tw Cen MT" charset="0"/>
              </a:rPr>
              <a:t>des</a:t>
            </a:r>
            <a:r>
              <a:rPr lang="fr-FR" sz="3600" i="1" dirty="0" smtClean="0">
                <a:latin typeface="Tw Cen MT" charset="0"/>
              </a:rPr>
              <a:t> </a:t>
            </a:r>
            <a:r>
              <a:rPr lang="fr-FR" sz="3600" i="1" dirty="0">
                <a:latin typeface="Tw Cen MT" charset="0"/>
              </a:rPr>
              <a:t>petit </a:t>
            </a:r>
            <a:r>
              <a:rPr lang="fr-FR" sz="3600" i="1" dirty="0" smtClean="0">
                <a:latin typeface="Tw Cen MT" charset="0"/>
              </a:rPr>
              <a:t>pois.</a:t>
            </a:r>
            <a:endParaRPr lang="fr-FR" sz="3600" dirty="0">
              <a:latin typeface="Tw Cen MT" charset="0"/>
            </a:endParaRPr>
          </a:p>
        </p:txBody>
      </p:sp>
      <p:pic>
        <p:nvPicPr>
          <p:cNvPr id="16388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57400"/>
            <a:ext cx="6172200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117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partitif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905000"/>
            <a:ext cx="9448800" cy="4648200"/>
          </a:xfrm>
          <a:prstGeom prst="rect">
            <a:avLst/>
          </a:prstGeom>
        </p:spPr>
        <p:txBody>
          <a:bodyPr/>
          <a:lstStyle/>
          <a:p>
            <a:r>
              <a:rPr lang="fr-FR" sz="4000" dirty="0">
                <a:latin typeface="Tw Cen MT" charset="0"/>
              </a:rPr>
              <a:t>Si </a:t>
            </a:r>
            <a:r>
              <a:rPr lang="fr-FR" sz="4000" dirty="0" smtClean="0">
                <a:latin typeface="Tw Cen MT" charset="0"/>
              </a:rPr>
              <a:t>on parle </a:t>
            </a:r>
            <a:r>
              <a:rPr lang="fr-FR" sz="4000" b="1" u="sng" dirty="0" smtClean="0">
                <a:latin typeface="Tw Cen MT" charset="0"/>
              </a:rPr>
              <a:t>d’une </a:t>
            </a:r>
            <a:r>
              <a:rPr lang="fr-FR" sz="4000" b="1" u="sng" dirty="0">
                <a:latin typeface="Tw Cen MT" charset="0"/>
              </a:rPr>
              <a:t>partie </a:t>
            </a:r>
            <a:r>
              <a:rPr lang="fr-FR" sz="4000" dirty="0">
                <a:latin typeface="Tw Cen MT" charset="0"/>
              </a:rPr>
              <a:t>de quelque chose, </a:t>
            </a:r>
            <a:r>
              <a:rPr lang="fr-FR" sz="4000" dirty="0" smtClean="0">
                <a:latin typeface="Tw Cen MT" charset="0"/>
              </a:rPr>
              <a:t>on utilise:</a:t>
            </a:r>
            <a:endParaRPr lang="fr-FR" sz="4000" dirty="0">
              <a:latin typeface="Tw Cen MT" charset="0"/>
            </a:endParaRPr>
          </a:p>
          <a:p>
            <a:pPr lvl="1"/>
            <a:r>
              <a:rPr lang="fr-FR" sz="3600" dirty="0">
                <a:latin typeface="Tw Cen MT" charset="0"/>
              </a:rPr>
              <a:t>du (de + le</a:t>
            </a:r>
            <a:r>
              <a:rPr lang="fr-FR" sz="3600" dirty="0" smtClean="0">
                <a:latin typeface="Tw Cen MT" charset="0"/>
              </a:rPr>
              <a:t>)</a:t>
            </a:r>
            <a:r>
              <a:rPr lang="fr-FR" sz="3600" dirty="0">
                <a:latin typeface="Tw Cen MT" charset="0"/>
              </a:rPr>
              <a:t>	masculin, singulier</a:t>
            </a:r>
          </a:p>
          <a:p>
            <a:pPr lvl="1"/>
            <a:r>
              <a:rPr lang="fr-FR" sz="3600" dirty="0">
                <a:latin typeface="Tw Cen MT" charset="0"/>
              </a:rPr>
              <a:t>de la			féminin, singulier</a:t>
            </a:r>
          </a:p>
          <a:p>
            <a:pPr lvl="1"/>
            <a:r>
              <a:rPr lang="fr-FR" sz="3600" dirty="0">
                <a:latin typeface="Tw Cen MT" charset="0"/>
              </a:rPr>
              <a:t>de l’			m ou f, </a:t>
            </a:r>
            <a:r>
              <a:rPr lang="fr-FR" sz="3600" dirty="0" err="1">
                <a:latin typeface="Tw Cen MT" charset="0"/>
              </a:rPr>
              <a:t>sing</a:t>
            </a:r>
            <a:r>
              <a:rPr lang="fr-FR" sz="3600" dirty="0">
                <a:latin typeface="Tw Cen MT" charset="0"/>
              </a:rPr>
              <a:t> avec voyelle</a:t>
            </a:r>
          </a:p>
          <a:p>
            <a:pPr lvl="1"/>
            <a:r>
              <a:rPr lang="fr-FR" sz="3600" dirty="0">
                <a:latin typeface="Tw Cen MT" charset="0"/>
              </a:rPr>
              <a:t>des (de + les)	</a:t>
            </a:r>
            <a:r>
              <a:rPr lang="fr-FR" sz="3600" dirty="0" smtClean="0">
                <a:latin typeface="Tw Cen MT" charset="0"/>
              </a:rPr>
              <a:t>m </a:t>
            </a:r>
            <a:r>
              <a:rPr lang="fr-FR" sz="3600" dirty="0">
                <a:latin typeface="Tw Cen MT" charset="0"/>
              </a:rPr>
              <a:t>ou f, pluriel</a:t>
            </a:r>
          </a:p>
          <a:p>
            <a:pPr lvl="1">
              <a:buFontTx/>
              <a:buNone/>
            </a:pPr>
            <a:endParaRPr lang="fr-FR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16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partitif</a:t>
            </a:r>
          </a:p>
        </p:txBody>
      </p:sp>
      <p:sp>
        <p:nvSpPr>
          <p:cNvPr id="407555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533400" y="1143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dirty="0" smtClean="0">
                <a:latin typeface="Tw Cen MT" charset="0"/>
              </a:rPr>
              <a:t>Veux-tu </a:t>
            </a:r>
            <a:r>
              <a:rPr lang="fr-FR" b="1" i="1" dirty="0" smtClean="0">
                <a:latin typeface="Tw Cen MT" charset="0"/>
              </a:rPr>
              <a:t>du</a:t>
            </a:r>
            <a:r>
              <a:rPr lang="fr-FR" dirty="0" smtClean="0">
                <a:latin typeface="Tw Cen MT" charset="0"/>
              </a:rPr>
              <a:t> poulet?</a:t>
            </a:r>
            <a:endParaRPr lang="fr-FR" dirty="0">
              <a:latin typeface="Tw Cen MT" charset="0"/>
            </a:endParaRP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30412"/>
            <a:ext cx="6324600" cy="467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AutoShape 6"/>
          <p:cNvSpPr>
            <a:spLocks noChangeArrowheads="1"/>
          </p:cNvSpPr>
          <p:nvPr/>
        </p:nvSpPr>
        <p:spPr bwMode="auto">
          <a:xfrm>
            <a:off x="0" y="3325812"/>
            <a:ext cx="2895600" cy="1524000"/>
          </a:xfrm>
          <a:prstGeom prst="rightArrow">
            <a:avLst>
              <a:gd name="adj1" fmla="val 50000"/>
              <a:gd name="adj2" fmla="val 4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36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partitif</a:t>
            </a:r>
          </a:p>
        </p:txBody>
      </p:sp>
      <p:sp>
        <p:nvSpPr>
          <p:cNvPr id="409603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838200" y="1143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sz="3600" dirty="0" smtClean="0">
                <a:latin typeface="Tw Cen MT" charset="0"/>
              </a:rPr>
              <a:t>Veux-tu prendre </a:t>
            </a:r>
            <a:r>
              <a:rPr lang="fr-FR" sz="3600" b="1" i="1" dirty="0" smtClean="0">
                <a:latin typeface="Tw Cen MT" charset="0"/>
              </a:rPr>
              <a:t>de </a:t>
            </a:r>
            <a:r>
              <a:rPr lang="fr-FR" sz="3600" b="1" i="1" dirty="0">
                <a:latin typeface="Tw Cen MT" charset="0"/>
              </a:rPr>
              <a:t>la</a:t>
            </a:r>
            <a:r>
              <a:rPr lang="fr-FR" sz="3600" dirty="0">
                <a:latin typeface="Tw Cen MT" charset="0"/>
              </a:rPr>
              <a:t> </a:t>
            </a:r>
            <a:r>
              <a:rPr lang="fr-FR" sz="3600" dirty="0" smtClean="0">
                <a:latin typeface="Tw Cen MT" charset="0"/>
              </a:rPr>
              <a:t>tarte ?</a:t>
            </a:r>
            <a:endParaRPr lang="fr-FR" sz="3600" dirty="0">
              <a:latin typeface="Tw Cen MT" charset="0"/>
            </a:endParaRP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31718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AutoShape 6"/>
          <p:cNvSpPr>
            <a:spLocks noChangeArrowheads="1"/>
          </p:cNvSpPr>
          <p:nvPr/>
        </p:nvSpPr>
        <p:spPr bwMode="auto">
          <a:xfrm>
            <a:off x="1600200" y="4114800"/>
            <a:ext cx="2895600" cy="1524000"/>
          </a:xfrm>
          <a:prstGeom prst="rightArrow">
            <a:avLst>
              <a:gd name="adj1" fmla="val 50000"/>
              <a:gd name="adj2" fmla="val 4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507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partitif</a:t>
            </a:r>
          </a:p>
        </p:txBody>
      </p:sp>
      <p:sp>
        <p:nvSpPr>
          <p:cNvPr id="40857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152400" y="1143000"/>
            <a:ext cx="88392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dirty="0" smtClean="0">
                <a:latin typeface="Tw Cen MT" charset="0"/>
              </a:rPr>
              <a:t>Ou tu pr</a:t>
            </a:r>
            <a:r>
              <a:rPr lang="fr-FR" dirty="0" smtClean="0">
                <a:latin typeface="Tw Cen MT" charset="0"/>
              </a:rPr>
              <a:t>éfères </a:t>
            </a:r>
            <a:r>
              <a:rPr lang="fr-FR" b="1" i="1" dirty="0" smtClean="0">
                <a:latin typeface="Tw Cen MT" charset="0"/>
              </a:rPr>
              <a:t>de </a:t>
            </a:r>
            <a:r>
              <a:rPr lang="fr-FR" b="1" i="1" dirty="0">
                <a:latin typeface="Tw Cen MT" charset="0"/>
              </a:rPr>
              <a:t>l’</a:t>
            </a:r>
            <a:r>
              <a:rPr lang="fr-FR" dirty="0">
                <a:latin typeface="Tw Cen MT" charset="0"/>
              </a:rPr>
              <a:t> </a:t>
            </a:r>
            <a:r>
              <a:rPr lang="fr-FR" dirty="0" smtClean="0">
                <a:latin typeface="Tw Cen MT" charset="0"/>
              </a:rPr>
              <a:t>omelette ?</a:t>
            </a:r>
            <a:endParaRPr lang="fr-FR" dirty="0">
              <a:latin typeface="Tw Cen MT" charset="0"/>
            </a:endParaRP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62484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AutoShape 6"/>
          <p:cNvSpPr>
            <a:spLocks noChangeArrowheads="1"/>
          </p:cNvSpPr>
          <p:nvPr/>
        </p:nvSpPr>
        <p:spPr bwMode="auto">
          <a:xfrm>
            <a:off x="304800" y="2476500"/>
            <a:ext cx="2895600" cy="1524000"/>
          </a:xfrm>
          <a:prstGeom prst="rightArrow">
            <a:avLst>
              <a:gd name="adj1" fmla="val 50000"/>
              <a:gd name="adj2" fmla="val 4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7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7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istockphoto.com/file_thumbview_approve/8779964/2/istockphoto_8779964-peas-in-sp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5562600" cy="370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partitif</a:t>
            </a:r>
          </a:p>
        </p:txBody>
      </p:sp>
      <p:sp>
        <p:nvSpPr>
          <p:cNvPr id="40857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762000" y="12954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dirty="0" smtClean="0">
                <a:latin typeface="Tw Cen MT" charset="0"/>
              </a:rPr>
              <a:t>Tu peux prendre </a:t>
            </a:r>
            <a:r>
              <a:rPr lang="fr-FR" b="1" i="1" dirty="0" smtClean="0">
                <a:latin typeface="Tw Cen MT" charset="0"/>
              </a:rPr>
              <a:t>des </a:t>
            </a:r>
            <a:r>
              <a:rPr lang="fr-FR" dirty="0">
                <a:latin typeface="Tw Cen MT" charset="0"/>
              </a:rPr>
              <a:t>petits </a:t>
            </a:r>
            <a:r>
              <a:rPr lang="fr-FR" dirty="0" smtClean="0">
                <a:latin typeface="Tw Cen MT" charset="0"/>
              </a:rPr>
              <a:t>pois.</a:t>
            </a:r>
            <a:endParaRPr lang="fr-FR" dirty="0">
              <a:latin typeface="Tw Cen MT" charset="0"/>
            </a:endParaRPr>
          </a:p>
        </p:txBody>
      </p: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381000" y="3810000"/>
            <a:ext cx="2895600" cy="1524000"/>
          </a:xfrm>
          <a:prstGeom prst="rightArrow">
            <a:avLst>
              <a:gd name="adj1" fmla="val 50000"/>
              <a:gd name="adj2" fmla="val 4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98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Les articles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116310"/>
              </p:ext>
            </p:extLst>
          </p:nvPr>
        </p:nvGraphicFramePr>
        <p:xfrm>
          <a:off x="0" y="990600"/>
          <a:ext cx="9144000" cy="58674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146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4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DÉFINI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4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INDÉFINI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4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PARTITIF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LE (L’)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5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5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DU (DE L’)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5E4"/>
                    </a:solidFill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LA (L’)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3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3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DE LA (DE L’)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3F2"/>
                    </a:solidFill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5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5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charset="0"/>
                          <a:ea typeface="ＭＳ Ｐゴシック" charset="0"/>
                        </a:rPr>
                        <a:t>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5E4"/>
                    </a:solidFill>
                  </a:tcPr>
                </a:tc>
              </a:tr>
            </a:tbl>
          </a:graphicData>
        </a:graphic>
      </p:graphicFrame>
      <p:pic>
        <p:nvPicPr>
          <p:cNvPr id="164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267200"/>
            <a:ext cx="142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0" name="AutoShape 6"/>
          <p:cNvSpPr>
            <a:spLocks noChangeArrowheads="1"/>
          </p:cNvSpPr>
          <p:nvPr/>
        </p:nvSpPr>
        <p:spPr bwMode="auto">
          <a:xfrm>
            <a:off x="6400800" y="4419600"/>
            <a:ext cx="1023938" cy="433388"/>
          </a:xfrm>
          <a:prstGeom prst="rightArrow">
            <a:avLst>
              <a:gd name="adj1" fmla="val 50000"/>
              <a:gd name="adj2" fmla="val 475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64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2819400"/>
            <a:ext cx="13398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2" name="AutoShape 6"/>
          <p:cNvSpPr>
            <a:spLocks noChangeArrowheads="1"/>
          </p:cNvSpPr>
          <p:nvPr/>
        </p:nvSpPr>
        <p:spPr bwMode="auto">
          <a:xfrm>
            <a:off x="6400800" y="3124200"/>
            <a:ext cx="1023938" cy="433388"/>
          </a:xfrm>
          <a:prstGeom prst="rightArrow">
            <a:avLst>
              <a:gd name="adj1" fmla="val 50000"/>
              <a:gd name="adj2" fmla="val 475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6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67200"/>
            <a:ext cx="1524000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95588"/>
            <a:ext cx="1143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5" name="Cloud Callout 10"/>
          <p:cNvSpPr>
            <a:spLocks noChangeArrowheads="1"/>
          </p:cNvSpPr>
          <p:nvPr/>
        </p:nvSpPr>
        <p:spPr bwMode="auto">
          <a:xfrm>
            <a:off x="762000" y="2819400"/>
            <a:ext cx="1447800" cy="990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pic>
        <p:nvPicPr>
          <p:cNvPr id="164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71800"/>
            <a:ext cx="7620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7" name="Cloud Callout 12"/>
          <p:cNvSpPr>
            <a:spLocks noChangeArrowheads="1"/>
          </p:cNvSpPr>
          <p:nvPr/>
        </p:nvSpPr>
        <p:spPr bwMode="auto">
          <a:xfrm>
            <a:off x="838200" y="4191000"/>
            <a:ext cx="1447800" cy="10668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pic>
        <p:nvPicPr>
          <p:cNvPr id="1641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43400"/>
            <a:ext cx="9604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loud Callout 12"/>
          <p:cNvSpPr>
            <a:spLocks noChangeArrowheads="1"/>
          </p:cNvSpPr>
          <p:nvPr/>
        </p:nvSpPr>
        <p:spPr bwMode="auto">
          <a:xfrm>
            <a:off x="838200" y="5638800"/>
            <a:ext cx="1447800" cy="10668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pic>
        <p:nvPicPr>
          <p:cNvPr id="16" name="Picture 2" descr="http://www.istockphoto.com/file_thumbview_approve/8779964/2/istockphoto_8779964-peas-in-spo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715000"/>
            <a:ext cx="1676400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6172200" y="6196013"/>
            <a:ext cx="1023938" cy="433387"/>
          </a:xfrm>
          <a:prstGeom prst="rightArrow">
            <a:avLst>
              <a:gd name="adj1" fmla="val 50000"/>
              <a:gd name="adj2" fmla="val 475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7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791200"/>
            <a:ext cx="10255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715000"/>
            <a:ext cx="14478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807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nimBg="1"/>
      <p:bldP spid="16412" grpId="0" animBg="1"/>
      <p:bldP spid="16415" grpId="0" animBg="1"/>
      <p:bldP spid="16417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partitif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09600" y="1905000"/>
            <a:ext cx="8077200" cy="46482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3600" dirty="0">
                <a:latin typeface="Tw Cen MT" charset="0"/>
              </a:rPr>
              <a:t>Sortez un tableau par groupe de deux.</a:t>
            </a:r>
          </a:p>
          <a:p>
            <a:pPr>
              <a:lnSpc>
                <a:spcPct val="90000"/>
              </a:lnSpc>
            </a:pPr>
            <a:r>
              <a:rPr lang="fr-FR" sz="3600" dirty="0">
                <a:latin typeface="Tw Cen MT" charset="0"/>
              </a:rPr>
              <a:t>Vous mangez au café avec vos amis. </a:t>
            </a:r>
          </a:p>
          <a:p>
            <a:pPr>
              <a:lnSpc>
                <a:spcPct val="90000"/>
              </a:lnSpc>
            </a:pPr>
            <a:r>
              <a:rPr lang="fr-FR" sz="3600" dirty="0">
                <a:latin typeface="Tw Cen MT" charset="0"/>
              </a:rPr>
              <a:t>Ils vous disent ce qu’ils aiment.</a:t>
            </a:r>
          </a:p>
          <a:p>
            <a:pPr>
              <a:lnSpc>
                <a:spcPct val="90000"/>
              </a:lnSpc>
            </a:pPr>
            <a:r>
              <a:rPr lang="fr-FR" sz="3600" dirty="0">
                <a:latin typeface="Tw Cen MT" charset="0"/>
              </a:rPr>
              <a:t>Alors, dites-leur de </a:t>
            </a:r>
            <a:r>
              <a:rPr lang="fr-FR" sz="3600" dirty="0" smtClean="0">
                <a:latin typeface="Tw Cen MT" charset="0"/>
              </a:rPr>
              <a:t>prendre ce </a:t>
            </a:r>
            <a:r>
              <a:rPr lang="fr-FR" sz="3600" dirty="0">
                <a:latin typeface="Tw Cen MT" charset="0"/>
              </a:rPr>
              <a:t>qu’ils aiment.</a:t>
            </a:r>
            <a:endParaRPr lang="fr-FR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7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0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0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0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0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Modèle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09600" y="19050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6000" dirty="0" smtClean="0">
                <a:latin typeface="Tw Cen MT" charset="0"/>
              </a:rPr>
              <a:t>E1: J’aime </a:t>
            </a:r>
            <a:r>
              <a:rPr lang="fr-FR" sz="6000" b="1" u="sng" dirty="0">
                <a:latin typeface="Tw Cen MT" charset="0"/>
              </a:rPr>
              <a:t>le</a:t>
            </a:r>
            <a:r>
              <a:rPr lang="fr-FR" sz="6000" dirty="0">
                <a:latin typeface="Tw Cen MT" charset="0"/>
              </a:rPr>
              <a:t> yaourt!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60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6000" i="1" dirty="0" smtClean="0">
                <a:latin typeface="Tw Cen MT" charset="0"/>
              </a:rPr>
              <a:t>(Sur le tableau):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6000" i="1" dirty="0" smtClean="0">
                <a:latin typeface="Tw Cen MT" charset="0"/>
              </a:rPr>
              <a:t>Prends </a:t>
            </a:r>
            <a:r>
              <a:rPr lang="fr-FR" sz="6000" b="1" i="1" u="sng" dirty="0" smtClean="0">
                <a:latin typeface="Tw Cen MT" charset="0"/>
              </a:rPr>
              <a:t>du</a:t>
            </a:r>
            <a:r>
              <a:rPr lang="fr-FR" sz="6000" i="1" dirty="0" smtClean="0">
                <a:latin typeface="Tw Cen MT" charset="0"/>
              </a:rPr>
              <a:t> </a:t>
            </a:r>
            <a:r>
              <a:rPr lang="fr-FR" sz="6000" i="1" dirty="0">
                <a:latin typeface="Tw Cen MT" charset="0"/>
              </a:rPr>
              <a:t>yaourt</a:t>
            </a:r>
            <a:r>
              <a:rPr lang="fr-FR" sz="6000" dirty="0">
                <a:latin typeface="Tw Cen MT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58699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défini</a:t>
            </a:r>
          </a:p>
        </p:txBody>
      </p:sp>
      <p:sp>
        <p:nvSpPr>
          <p:cNvPr id="402435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12775" y="2057400"/>
            <a:ext cx="8153400" cy="4495800"/>
          </a:xfrm>
          <a:prstGeom prst="rect">
            <a:avLst/>
          </a:prstGeom>
        </p:spPr>
        <p:txBody>
          <a:bodyPr/>
          <a:lstStyle/>
          <a:p>
            <a:r>
              <a:rPr lang="fr-FR" sz="4000" dirty="0">
                <a:latin typeface="Tw Cen MT" charset="0"/>
              </a:rPr>
              <a:t>Quand </a:t>
            </a:r>
            <a:r>
              <a:rPr lang="fr-FR" sz="4000" dirty="0" smtClean="0">
                <a:latin typeface="Tw Cen MT" charset="0"/>
              </a:rPr>
              <a:t>on parle d’un aliment ou plat en termes </a:t>
            </a:r>
            <a:r>
              <a:rPr lang="fr-FR" sz="4000" b="1" u="sng" dirty="0" smtClean="0">
                <a:latin typeface="Tw Cen MT" charset="0"/>
              </a:rPr>
              <a:t>généraux</a:t>
            </a:r>
            <a:r>
              <a:rPr lang="fr-FR" sz="4000" dirty="0" smtClean="0">
                <a:latin typeface="Tw Cen MT" charset="0"/>
              </a:rPr>
              <a:t> </a:t>
            </a:r>
            <a:r>
              <a:rPr lang="fr-FR" sz="2800" dirty="0">
                <a:latin typeface="Tw Cen MT" charset="0"/>
              </a:rPr>
              <a:t>(L’IDÉE DE LA CHOSE)</a:t>
            </a:r>
            <a:r>
              <a:rPr lang="fr-FR" sz="4000" dirty="0">
                <a:latin typeface="Tw Cen MT" charset="0"/>
              </a:rPr>
              <a:t>, </a:t>
            </a:r>
            <a:r>
              <a:rPr lang="fr-FR" sz="4000" dirty="0" smtClean="0">
                <a:latin typeface="Tw Cen MT" charset="0"/>
              </a:rPr>
              <a:t>on utilise </a:t>
            </a:r>
            <a:r>
              <a:rPr lang="fr-FR" sz="4000" b="1" u="sng" dirty="0" smtClean="0">
                <a:latin typeface="Tw Cen MT" charset="0"/>
              </a:rPr>
              <a:t>les </a:t>
            </a:r>
            <a:r>
              <a:rPr lang="fr-FR" sz="4000" b="1" u="sng" dirty="0">
                <a:latin typeface="Tw Cen MT" charset="0"/>
              </a:rPr>
              <a:t>articles définis</a:t>
            </a:r>
            <a:r>
              <a:rPr lang="fr-FR" sz="4000" dirty="0">
                <a:latin typeface="Tw Cen MT" charset="0"/>
              </a:rPr>
              <a:t>:</a:t>
            </a:r>
          </a:p>
          <a:p>
            <a:pPr lvl="1"/>
            <a:r>
              <a:rPr lang="fr-FR" sz="3600" dirty="0">
                <a:latin typeface="Tw Cen MT" charset="0"/>
              </a:rPr>
              <a:t>le - (masculin, singulier)</a:t>
            </a:r>
          </a:p>
          <a:p>
            <a:pPr lvl="1"/>
            <a:r>
              <a:rPr lang="fr-FR" sz="3600" dirty="0">
                <a:latin typeface="Tw Cen MT" charset="0"/>
              </a:rPr>
              <a:t>la - (féminin, singulier)</a:t>
            </a:r>
          </a:p>
          <a:p>
            <a:pPr lvl="1"/>
            <a:r>
              <a:rPr lang="fr-FR" sz="3600" dirty="0">
                <a:latin typeface="Tw Cen MT" charset="0"/>
              </a:rPr>
              <a:t>l’ - (masc./fém., singulier)</a:t>
            </a:r>
          </a:p>
          <a:p>
            <a:pPr lvl="1"/>
            <a:r>
              <a:rPr lang="fr-FR" sz="3600" dirty="0">
                <a:latin typeface="Tw Cen MT" charset="0"/>
              </a:rPr>
              <a:t>les - (masc./fém., pluriel)</a:t>
            </a:r>
          </a:p>
          <a:p>
            <a:pPr lvl="1"/>
            <a:endParaRPr lang="fr-FR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61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#1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la</a:t>
            </a:r>
            <a:r>
              <a:rPr lang="fr-FR" sz="4800" dirty="0">
                <a:latin typeface="Tw Cen MT" charset="0"/>
              </a:rPr>
              <a:t> limonade!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de </a:t>
            </a:r>
            <a:r>
              <a:rPr lang="fr-FR" sz="4800" b="1" i="1" u="sng" dirty="0">
                <a:latin typeface="Tw Cen MT" charset="0"/>
              </a:rPr>
              <a:t>la </a:t>
            </a:r>
            <a:r>
              <a:rPr lang="fr-FR" sz="4800" i="1" dirty="0">
                <a:latin typeface="Tw Cen MT" charset="0"/>
              </a:rPr>
              <a:t>limonade! 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71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#2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les</a:t>
            </a:r>
            <a:r>
              <a:rPr lang="fr-FR" sz="4800" dirty="0">
                <a:latin typeface="Tw Cen MT" charset="0"/>
              </a:rPr>
              <a:t> croissants!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des</a:t>
            </a:r>
            <a:r>
              <a:rPr lang="fr-FR" sz="4800" i="1" dirty="0" smtClean="0">
                <a:latin typeface="Tw Cen MT" charset="0"/>
              </a:rPr>
              <a:t> </a:t>
            </a:r>
            <a:r>
              <a:rPr lang="fr-FR" sz="4800" i="1" dirty="0">
                <a:latin typeface="Tw Cen MT" charset="0"/>
              </a:rPr>
              <a:t>croissants! 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70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4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4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#3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le</a:t>
            </a:r>
            <a:r>
              <a:rPr lang="fr-FR" sz="4800" dirty="0">
                <a:latin typeface="Tw Cen MT" charset="0"/>
              </a:rPr>
              <a:t> steak!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du</a:t>
            </a:r>
            <a:r>
              <a:rPr lang="fr-FR" sz="4800" i="1" dirty="0" smtClean="0">
                <a:latin typeface="Tw Cen MT" charset="0"/>
              </a:rPr>
              <a:t> </a:t>
            </a:r>
            <a:r>
              <a:rPr lang="fr-FR" sz="4800" i="1" dirty="0">
                <a:latin typeface="Tw Cen MT" charset="0"/>
              </a:rPr>
              <a:t>steak! 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27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#4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les</a:t>
            </a:r>
            <a:r>
              <a:rPr lang="fr-FR" sz="4800" dirty="0">
                <a:latin typeface="Tw Cen MT" charset="0"/>
              </a:rPr>
              <a:t> carottes râpées!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des</a:t>
            </a:r>
            <a:r>
              <a:rPr lang="fr-FR" sz="4800" i="1" dirty="0" smtClean="0">
                <a:latin typeface="Tw Cen MT" charset="0"/>
              </a:rPr>
              <a:t> </a:t>
            </a:r>
            <a:r>
              <a:rPr lang="fr-FR" sz="4800" i="1" dirty="0">
                <a:latin typeface="Tw Cen MT" charset="0"/>
              </a:rPr>
              <a:t>carottes râpées!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67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1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#5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la</a:t>
            </a:r>
            <a:r>
              <a:rPr lang="fr-FR" sz="4800" dirty="0">
                <a:latin typeface="Tw Cen MT" charset="0"/>
              </a:rPr>
              <a:t> mousse au chocolat!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de </a:t>
            </a:r>
            <a:r>
              <a:rPr lang="fr-FR" sz="4800" b="1" i="1" u="sng" dirty="0">
                <a:latin typeface="Tw Cen MT" charset="0"/>
              </a:rPr>
              <a:t>la </a:t>
            </a:r>
            <a:r>
              <a:rPr lang="fr-FR" sz="4800" i="1" dirty="0">
                <a:latin typeface="Tw Cen MT" charset="0"/>
              </a:rPr>
              <a:t>mousse au chocolat!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82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0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#6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l’</a:t>
            </a:r>
            <a:r>
              <a:rPr lang="fr-FR" sz="4800" dirty="0">
                <a:latin typeface="Tw Cen MT" charset="0"/>
              </a:rPr>
              <a:t> omelette!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de </a:t>
            </a:r>
            <a:r>
              <a:rPr lang="fr-FR" sz="4800" b="1" i="1" u="sng" dirty="0">
                <a:latin typeface="Tw Cen MT" charset="0"/>
              </a:rPr>
              <a:t>l’</a:t>
            </a:r>
            <a:r>
              <a:rPr lang="fr-FR" sz="4800" i="1" dirty="0">
                <a:latin typeface="Tw Cen MT" charset="0"/>
              </a:rPr>
              <a:t>omelette!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37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#7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le</a:t>
            </a:r>
            <a:r>
              <a:rPr lang="fr-FR" sz="4800" dirty="0">
                <a:latin typeface="Tw Cen MT" charset="0"/>
              </a:rPr>
              <a:t> cidre!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du</a:t>
            </a:r>
            <a:r>
              <a:rPr lang="fr-FR" sz="4800" i="1" dirty="0" smtClean="0">
                <a:latin typeface="Tw Cen MT" charset="0"/>
              </a:rPr>
              <a:t> </a:t>
            </a:r>
            <a:r>
              <a:rPr lang="fr-FR" sz="4800" i="1" dirty="0">
                <a:latin typeface="Tw Cen MT" charset="0"/>
              </a:rPr>
              <a:t>cidre!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64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4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4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#8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133600"/>
            <a:ext cx="8077200" cy="46482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fr-FR" sz="4800" dirty="0">
                <a:latin typeface="Tw Cen MT" charset="0"/>
              </a:rPr>
              <a:t>J’aime </a:t>
            </a:r>
            <a:r>
              <a:rPr lang="fr-FR" sz="4800" b="1" u="sng" dirty="0">
                <a:latin typeface="Tw Cen MT" charset="0"/>
              </a:rPr>
              <a:t>la</a:t>
            </a:r>
            <a:r>
              <a:rPr lang="fr-FR" sz="4800" dirty="0">
                <a:latin typeface="Tw Cen MT" charset="0"/>
              </a:rPr>
              <a:t> tartare!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fr-FR" sz="4800" dirty="0">
              <a:latin typeface="Tw Cen MT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fr-FR" sz="4800" i="1" dirty="0" smtClean="0">
                <a:latin typeface="Tw Cen MT" charset="0"/>
              </a:rPr>
              <a:t>Prends </a:t>
            </a:r>
            <a:r>
              <a:rPr lang="fr-FR" sz="4800" b="1" i="1" u="sng" dirty="0" smtClean="0">
                <a:latin typeface="Tw Cen MT" charset="0"/>
              </a:rPr>
              <a:t>de </a:t>
            </a:r>
            <a:r>
              <a:rPr lang="fr-FR" sz="4800" b="1" i="1" u="sng" dirty="0">
                <a:latin typeface="Tw Cen MT" charset="0"/>
              </a:rPr>
              <a:t>la </a:t>
            </a:r>
            <a:r>
              <a:rPr lang="fr-FR" sz="4800" i="1" dirty="0">
                <a:latin typeface="Tw Cen MT" charset="0"/>
              </a:rPr>
              <a:t>tartare!</a:t>
            </a:r>
            <a:endParaRPr lang="fr-FR" sz="4800" dirty="0">
              <a:latin typeface="Tw Cen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631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7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7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loud Callout 6"/>
          <p:cNvSpPr>
            <a:spLocks noChangeArrowheads="1"/>
          </p:cNvSpPr>
          <p:nvPr/>
        </p:nvSpPr>
        <p:spPr bwMode="auto">
          <a:xfrm>
            <a:off x="2057400" y="19050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914400" y="10668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sz="3600" i="1" dirty="0">
                <a:latin typeface="Tw Cen MT" charset="0"/>
              </a:rPr>
              <a:t>Tu aimes </a:t>
            </a:r>
            <a:r>
              <a:rPr lang="fr-FR" sz="3600" b="1" i="1" u="sng" dirty="0">
                <a:latin typeface="Tw Cen MT" charset="0"/>
              </a:rPr>
              <a:t>le</a:t>
            </a:r>
            <a:r>
              <a:rPr lang="fr-FR" sz="3600" i="1" dirty="0">
                <a:latin typeface="Tw Cen MT" charset="0"/>
              </a:rPr>
              <a:t> poulet rôti?</a:t>
            </a:r>
            <a:endParaRPr lang="fr-FR" sz="3600" dirty="0">
              <a:latin typeface="Tw Cen MT" charset="0"/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90800"/>
            <a:ext cx="335280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57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loud Callout 6"/>
          <p:cNvSpPr>
            <a:spLocks noChangeArrowheads="1"/>
          </p:cNvSpPr>
          <p:nvPr/>
        </p:nvSpPr>
        <p:spPr bwMode="auto">
          <a:xfrm>
            <a:off x="2057400" y="19050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762000" y="1143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sz="3600" i="1" dirty="0">
                <a:latin typeface="Tw Cen MT" charset="0"/>
              </a:rPr>
              <a:t>Tu </a:t>
            </a:r>
            <a:r>
              <a:rPr lang="fr-FR" sz="3600" i="1" dirty="0" smtClean="0">
                <a:latin typeface="Tw Cen MT" charset="0"/>
              </a:rPr>
              <a:t>manges </a:t>
            </a:r>
            <a:r>
              <a:rPr lang="fr-FR" sz="3600" b="1" i="1" u="sng" dirty="0" smtClean="0">
                <a:latin typeface="Tw Cen MT" charset="0"/>
              </a:rPr>
              <a:t>la</a:t>
            </a:r>
            <a:r>
              <a:rPr lang="fr-FR" sz="3600" i="1" dirty="0" smtClean="0">
                <a:latin typeface="Tw Cen MT" charset="0"/>
              </a:rPr>
              <a:t> tarte, aussi ?</a:t>
            </a:r>
            <a:endParaRPr lang="fr-FR" sz="3600" dirty="0">
              <a:latin typeface="Tw Cen MT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743200"/>
            <a:ext cx="318611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39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loud Callout 6"/>
          <p:cNvSpPr>
            <a:spLocks noChangeArrowheads="1"/>
          </p:cNvSpPr>
          <p:nvPr/>
        </p:nvSpPr>
        <p:spPr bwMode="auto">
          <a:xfrm>
            <a:off x="2057400" y="20574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914400" y="1143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sz="3600" i="1" dirty="0" smtClean="0">
                <a:latin typeface="Tw Cen MT" charset="0"/>
              </a:rPr>
              <a:t>Et tu aimes </a:t>
            </a:r>
            <a:r>
              <a:rPr lang="fr-FR" sz="3600" b="1" i="1" u="sng" dirty="0" smtClean="0">
                <a:latin typeface="Tw Cen MT" charset="0"/>
              </a:rPr>
              <a:t>l’</a:t>
            </a:r>
            <a:r>
              <a:rPr lang="fr-FR" sz="3600" i="1" dirty="0" smtClean="0">
                <a:latin typeface="Tw Cen MT" charset="0"/>
              </a:rPr>
              <a:t>omelette aussi ?</a:t>
            </a:r>
            <a:endParaRPr lang="fr-FR" sz="3600" dirty="0">
              <a:latin typeface="Tw Cen MT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19400"/>
            <a:ext cx="352266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4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loud Callout 6"/>
          <p:cNvSpPr>
            <a:spLocks noChangeArrowheads="1"/>
          </p:cNvSpPr>
          <p:nvPr/>
        </p:nvSpPr>
        <p:spPr bwMode="auto">
          <a:xfrm>
            <a:off x="2057400" y="19812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990600" y="11430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sz="3600" i="1" dirty="0">
                <a:latin typeface="Tw Cen MT" charset="0"/>
              </a:rPr>
              <a:t>Tu </a:t>
            </a:r>
            <a:r>
              <a:rPr lang="fr-FR" sz="3600" i="1" dirty="0" smtClean="0">
                <a:latin typeface="Tw Cen MT" charset="0"/>
              </a:rPr>
              <a:t>manges </a:t>
            </a:r>
            <a:r>
              <a:rPr lang="fr-FR" sz="3600" b="1" i="1" u="sng" dirty="0" smtClean="0">
                <a:latin typeface="Tw Cen MT" charset="0"/>
              </a:rPr>
              <a:t>les</a:t>
            </a:r>
            <a:r>
              <a:rPr lang="fr-FR" sz="3600" i="1" dirty="0" smtClean="0">
                <a:latin typeface="Tw Cen MT" charset="0"/>
              </a:rPr>
              <a:t> </a:t>
            </a:r>
            <a:r>
              <a:rPr lang="fr-FR" sz="3600" i="1" dirty="0">
                <a:latin typeface="Tw Cen MT" charset="0"/>
              </a:rPr>
              <a:t>petit pois?</a:t>
            </a:r>
            <a:endParaRPr lang="fr-FR" sz="3600" dirty="0">
              <a:latin typeface="Tw Cen MT" charset="0"/>
            </a:endParaRPr>
          </a:p>
        </p:txBody>
      </p:sp>
      <p:pic>
        <p:nvPicPr>
          <p:cNvPr id="11269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38750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449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indéfini</a:t>
            </a:r>
          </a:p>
        </p:txBody>
      </p:sp>
      <p:sp>
        <p:nvSpPr>
          <p:cNvPr id="402435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12774" y="1981200"/>
            <a:ext cx="8378825" cy="4495800"/>
          </a:xfrm>
          <a:prstGeom prst="rect">
            <a:avLst/>
          </a:prstGeom>
        </p:spPr>
        <p:txBody>
          <a:bodyPr/>
          <a:lstStyle/>
          <a:p>
            <a:r>
              <a:rPr lang="fr-FR" sz="4000" dirty="0">
                <a:latin typeface="Tw Cen MT" charset="0"/>
              </a:rPr>
              <a:t>Mais quand </a:t>
            </a:r>
            <a:r>
              <a:rPr lang="fr-FR" sz="4000" dirty="0" smtClean="0">
                <a:latin typeface="Tw Cen MT" charset="0"/>
              </a:rPr>
              <a:t>on parle </a:t>
            </a:r>
            <a:r>
              <a:rPr lang="fr-FR" sz="4000" dirty="0">
                <a:latin typeface="Tw Cen MT" charset="0"/>
              </a:rPr>
              <a:t>d’une chose entière </a:t>
            </a:r>
            <a:r>
              <a:rPr lang="fr-FR" dirty="0">
                <a:latin typeface="Tw Cen MT" charset="0"/>
              </a:rPr>
              <a:t>(PAS L’IDÉE, MAIS LA CHOSE-MÊME)</a:t>
            </a:r>
            <a:r>
              <a:rPr lang="fr-FR" sz="4000" dirty="0">
                <a:latin typeface="Tw Cen MT" charset="0"/>
              </a:rPr>
              <a:t>, utilisez </a:t>
            </a:r>
            <a:r>
              <a:rPr lang="fr-FR" sz="4000" b="1" u="sng" dirty="0">
                <a:latin typeface="Tw Cen MT" charset="0"/>
              </a:rPr>
              <a:t>les </a:t>
            </a:r>
            <a:r>
              <a:rPr lang="fr-FR" sz="4000" b="1" u="sng" dirty="0" smtClean="0">
                <a:latin typeface="Tw Cen MT" charset="0"/>
              </a:rPr>
              <a:t>articles ind</a:t>
            </a:r>
            <a:r>
              <a:rPr lang="fr-FR" sz="4000" b="1" u="sng" dirty="0" smtClean="0">
                <a:latin typeface="Tw Cen MT" charset="0"/>
              </a:rPr>
              <a:t>éfinis</a:t>
            </a:r>
            <a:r>
              <a:rPr lang="fr-FR" sz="4000" dirty="0" smtClean="0">
                <a:latin typeface="Tw Cen MT" charset="0"/>
              </a:rPr>
              <a:t>:</a:t>
            </a:r>
            <a:endParaRPr lang="fr-FR" sz="4000" dirty="0">
              <a:latin typeface="Tw Cen MT" charset="0"/>
            </a:endParaRPr>
          </a:p>
          <a:p>
            <a:pPr lvl="1"/>
            <a:r>
              <a:rPr lang="fr-FR" sz="3600" dirty="0">
                <a:latin typeface="Tw Cen MT" charset="0"/>
              </a:rPr>
              <a:t>un (masculin, singulier)</a:t>
            </a:r>
          </a:p>
          <a:p>
            <a:pPr lvl="1"/>
            <a:r>
              <a:rPr lang="fr-FR" sz="3600" dirty="0">
                <a:latin typeface="Tw Cen MT" charset="0"/>
              </a:rPr>
              <a:t>une (féminin, singulier)</a:t>
            </a:r>
          </a:p>
          <a:p>
            <a:pPr lvl="1"/>
            <a:r>
              <a:rPr lang="fr-FR" sz="3600" dirty="0">
                <a:latin typeface="Tw Cen MT" charset="0"/>
              </a:rPr>
              <a:t>des (masc./fém., pluriel)</a:t>
            </a:r>
          </a:p>
        </p:txBody>
      </p:sp>
    </p:spTree>
    <p:extLst>
      <p:ext uri="{BB962C8B-B14F-4D97-AF65-F5344CB8AC3E}">
        <p14:creationId xmlns:p14="http://schemas.microsoft.com/office/powerpoint/2010/main" val="201395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indéfini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152400" y="1143000"/>
            <a:ext cx="89916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dirty="0" smtClean="0">
                <a:latin typeface="Tw Cen MT" charset="0"/>
              </a:rPr>
              <a:t>Comme plat principal, j’ai pr</a:t>
            </a:r>
            <a:r>
              <a:rPr lang="fr-FR" dirty="0" smtClean="0">
                <a:latin typeface="Tw Cen MT" charset="0"/>
              </a:rPr>
              <a:t>éparé </a:t>
            </a:r>
            <a:r>
              <a:rPr lang="fr-FR" b="1" i="1" u="sng" dirty="0" smtClean="0">
                <a:latin typeface="Tw Cen MT" charset="0"/>
              </a:rPr>
              <a:t>un</a:t>
            </a:r>
            <a:r>
              <a:rPr lang="fr-FR" dirty="0" smtClean="0">
                <a:latin typeface="Tw Cen MT" charset="0"/>
              </a:rPr>
              <a:t> poulet rôti.</a:t>
            </a:r>
            <a:endParaRPr lang="fr-FR" dirty="0">
              <a:latin typeface="Tw Cen MT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95463"/>
            <a:ext cx="5562600" cy="493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472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>
                <a:latin typeface="Tw Cen MT" charset="0"/>
              </a:rPr>
              <a:t>L’article indéfini</a:t>
            </a:r>
          </a:p>
        </p:txBody>
      </p:sp>
      <p:sp>
        <p:nvSpPr>
          <p:cNvPr id="406531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09600" y="10668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fr-FR" dirty="0" smtClean="0">
                <a:latin typeface="Tw Cen MT" charset="0"/>
              </a:rPr>
              <a:t>Pour le dessert, j’ai fait </a:t>
            </a:r>
            <a:r>
              <a:rPr lang="fr-FR" b="1" i="1" u="sng" dirty="0" smtClean="0">
                <a:latin typeface="Tw Cen MT" charset="0"/>
              </a:rPr>
              <a:t>une</a:t>
            </a:r>
            <a:r>
              <a:rPr lang="fr-FR" dirty="0" smtClean="0">
                <a:latin typeface="Tw Cen MT" charset="0"/>
              </a:rPr>
              <a:t> tarte.</a:t>
            </a:r>
            <a:endParaRPr lang="fr-FR" dirty="0">
              <a:latin typeface="Tw Cen MT" charset="0"/>
            </a:endParaRP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27225"/>
            <a:ext cx="640080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717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1" grpId="0" build="p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1170</TotalTime>
  <Words>448</Words>
  <Application>Microsoft Macintosh PowerPoint</Application>
  <PresentationFormat>On-screen Show (4:3)</PresentationFormat>
  <Paragraphs>120</Paragraphs>
  <Slides>27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CITRUS</vt:lpstr>
      <vt:lpstr>Français 3 – Unité 2</vt:lpstr>
      <vt:lpstr>L’article défini</vt:lpstr>
      <vt:lpstr>L’article défini</vt:lpstr>
      <vt:lpstr>L’article défini</vt:lpstr>
      <vt:lpstr>L’article défini</vt:lpstr>
      <vt:lpstr>L’article défini</vt:lpstr>
      <vt:lpstr>L’article indéfini</vt:lpstr>
      <vt:lpstr>L’article indéfini</vt:lpstr>
      <vt:lpstr>L’article indéfini</vt:lpstr>
      <vt:lpstr>L’article indéfini</vt:lpstr>
      <vt:lpstr>L’article indéfini</vt:lpstr>
      <vt:lpstr>L’article partitif</vt:lpstr>
      <vt:lpstr>L’article partitif</vt:lpstr>
      <vt:lpstr>L’article partitif</vt:lpstr>
      <vt:lpstr>L’article partitif</vt:lpstr>
      <vt:lpstr>L’article partitif</vt:lpstr>
      <vt:lpstr>Les articles</vt:lpstr>
      <vt:lpstr>L’article partitif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111</cp:revision>
  <dcterms:created xsi:type="dcterms:W3CDTF">2006-02-03T00:08:49Z</dcterms:created>
  <dcterms:modified xsi:type="dcterms:W3CDTF">2013-12-09T00:47:54Z</dcterms:modified>
</cp:coreProperties>
</file>